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FCF7A-822B-49D9-8AF2-B1E1DEF8035E}" type="datetimeFigureOut">
              <a:rPr lang="en-AU" smtClean="0"/>
              <a:pPr/>
              <a:t>15/05/2013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22AF-8B77-4B85-935E-977FC23000F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ACDB CAMEL FILES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 smtClean="0"/>
              <a:t>Case study of </a:t>
            </a:r>
            <a:r>
              <a:rPr lang="en-AU" dirty="0" smtClean="0"/>
              <a:t>Tullamarine </a:t>
            </a:r>
            <a:r>
              <a:rPr lang="en-AU" smtClean="0"/>
              <a:t>Airport Melbourne</a:t>
            </a:r>
            <a:endParaRPr lang="en-AU" dirty="0" smtClean="0"/>
          </a:p>
          <a:p>
            <a:r>
              <a:rPr lang="en-AU" dirty="0" smtClean="0"/>
              <a:t>Eric Peterson, Adjunct Senior Fellow, The University of Queensland in collaboration with </a:t>
            </a:r>
          </a:p>
          <a:p>
            <a:r>
              <a:rPr lang="en-AU" dirty="0" smtClean="0"/>
              <a:t>Queensland Department of Housing and Public Works Project Services Mechanical Engineers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ACDB “Wet Summer” </a:t>
            </a:r>
            <a:br>
              <a:rPr lang="en-AU" dirty="0" smtClean="0"/>
            </a:br>
            <a:r>
              <a:rPr lang="en-AU" dirty="0" smtClean="0"/>
              <a:t>Design WB with mean coincident DB</a:t>
            </a:r>
            <a:endParaRPr lang="en-AU" dirty="0"/>
          </a:p>
        </p:txBody>
      </p:sp>
      <p:pic>
        <p:nvPicPr>
          <p:cNvPr id="4" name="Content Placeholder 3" descr="TU_60_WB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1509"/>
            <a:ext cx="8229600" cy="438334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ACDB</a:t>
            </a:r>
            <a:r>
              <a:rPr lang="en-AU" baseline="0" dirty="0" smtClean="0"/>
              <a:t> </a:t>
            </a:r>
            <a:r>
              <a:rPr lang="en-AU" dirty="0" smtClean="0"/>
              <a:t> </a:t>
            </a:r>
            <a:r>
              <a:rPr lang="en-AU" baseline="0" dirty="0" smtClean="0"/>
              <a:t>“moderately critical”</a:t>
            </a:r>
            <a:br>
              <a:rPr lang="en-AU" baseline="0" dirty="0" smtClean="0"/>
            </a:br>
            <a:r>
              <a:rPr lang="en-AU" baseline="0" dirty="0" smtClean="0"/>
              <a:t>concurrent  design DB &amp; design WB</a:t>
            </a:r>
            <a:endParaRPr lang="en-AU" dirty="0"/>
          </a:p>
        </p:txBody>
      </p:sp>
      <p:pic>
        <p:nvPicPr>
          <p:cNvPr id="4" name="Content Placeholder 3" descr="TU_60_CR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1509"/>
            <a:ext cx="8229600" cy="43833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 HVAC equipment specification relative to CAMEL Standard Comfort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CAMEL standard COMFORT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Concurrent</a:t>
                      </a:r>
                    </a:p>
                    <a:p>
                      <a:r>
                        <a:rPr lang="en-AU" dirty="0" smtClean="0"/>
                        <a:t>WB and DB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CAMEL standard CRITICAL 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24 hr</a:t>
                      </a:r>
                      <a:r>
                        <a:rPr lang="en-AU" baseline="0" dirty="0" smtClean="0"/>
                        <a:t> 0.25%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ACDB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“Dry Summer”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Design DB with mean </a:t>
                      </a:r>
                      <a:r>
                        <a:rPr lang="en-AU" dirty="0" err="1" smtClean="0"/>
                        <a:t>coincid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WB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ACDB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“Wet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Summer”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Design WB with  mean </a:t>
                      </a:r>
                      <a:r>
                        <a:rPr lang="en-AU" dirty="0" err="1" smtClean="0"/>
                        <a:t>coincid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ACDB</a:t>
                      </a:r>
                      <a:r>
                        <a:rPr lang="en-AU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aseline="0" dirty="0" smtClean="0"/>
                        <a:t>“moderately critical”</a:t>
                      </a:r>
                    </a:p>
                    <a:p>
                      <a:endParaRPr lang="en-AU" baseline="0" dirty="0" smtClean="0"/>
                    </a:p>
                    <a:p>
                      <a:r>
                        <a:rPr lang="en-AU" baseline="0" dirty="0" smtClean="0"/>
                        <a:t>concurrent  design DB &amp; design WB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GTH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27.6 kW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+18</a:t>
                      </a:r>
                      <a:r>
                        <a:rPr lang="en-A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+17</a:t>
                      </a:r>
                      <a:r>
                        <a:rPr lang="en-A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Supply air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1498 L/s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+15</a:t>
                      </a:r>
                      <a:r>
                        <a:rPr lang="en-A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+17</a:t>
                      </a:r>
                      <a:r>
                        <a:rPr lang="en-A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temperature of coil fluid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11.3 </a:t>
                      </a:r>
                      <a:r>
                        <a:rPr lang="en-AU" sz="1800" dirty="0" smtClean="0"/>
                        <a:t>°</a:t>
                      </a:r>
                      <a:r>
                        <a:rPr lang="en-AU" dirty="0" smtClean="0"/>
                        <a:t>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higher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lower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lower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11.2 </a:t>
                      </a:r>
                      <a:r>
                        <a:rPr lang="en-AU" sz="1800" dirty="0" smtClean="0"/>
                        <a:t>°</a:t>
                      </a:r>
                      <a:r>
                        <a:rPr lang="en-AU" dirty="0" smtClean="0"/>
                        <a:t>C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Air on</a:t>
                      </a:r>
                      <a:r>
                        <a:rPr lang="en-AU" baseline="0" dirty="0" smtClean="0"/>
                        <a:t>-coil</a:t>
                      </a:r>
                    </a:p>
                    <a:p>
                      <a:r>
                        <a:rPr lang="en-AU" baseline="0" dirty="0" smtClean="0"/>
                        <a:t>Air off-coil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26.8/18.0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13.5/12.3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27.4/18.3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13.8/12.5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27.0/17.0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13.1/11.6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Similar to CAMEL standard Comfort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Similar</a:t>
                      </a:r>
                      <a:r>
                        <a:rPr lang="en-AU" baseline="0" dirty="0" smtClean="0"/>
                        <a:t> to CAMEL standard </a:t>
                      </a:r>
                      <a:r>
                        <a:rPr lang="en-AU" dirty="0" smtClean="0"/>
                        <a:t>Critical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Need not de</a:t>
                      </a:r>
                      <a:r>
                        <a:rPr lang="en-AU" baseline="0" dirty="0" smtClean="0"/>
                        <a:t>humidify</a:t>
                      </a:r>
                      <a:r>
                        <a:rPr lang="en-AU" dirty="0" smtClean="0"/>
                        <a:t>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Must</a:t>
                      </a:r>
                      <a:r>
                        <a:rPr lang="en-AU" baseline="0" dirty="0" smtClean="0"/>
                        <a:t> dehumidify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Synthesis of Tullamarine desktop study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ACDB WB “Wet Summer” dehumidification specification for monsoon weather patterns</a:t>
            </a:r>
          </a:p>
          <a:p>
            <a:r>
              <a:rPr lang="en-AU" dirty="0" smtClean="0"/>
              <a:t>ACDB DB “Dry Summer” sensible specification for hot dry weather (consider evaporative cooler)</a:t>
            </a:r>
          </a:p>
          <a:p>
            <a:r>
              <a:rPr lang="en-AU" dirty="0" smtClean="0"/>
              <a:t>ACDB CR “Moderately Critical” specification is similar to “CAMEL standard COMFORT” but with increased supply air and lower coil temperature.</a:t>
            </a:r>
          </a:p>
          <a:p>
            <a:r>
              <a:rPr lang="en-AU" dirty="0" smtClean="0"/>
              <a:t>CAMEL standard CRITICAL: design for very rare weather pattern of heat and concurrent humidity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Design for both wet and dry with outdoor-air preconditioning unit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Suggest clients brief their Engineers to design outdoor air </a:t>
            </a:r>
            <a:r>
              <a:rPr lang="en-AU" dirty="0" err="1" smtClean="0"/>
              <a:t>preconditioners</a:t>
            </a:r>
            <a:r>
              <a:rPr lang="en-AU" dirty="0" smtClean="0"/>
              <a:t> for efficient operation in both wet and dry weather.</a:t>
            </a:r>
          </a:p>
          <a:p>
            <a:r>
              <a:rPr lang="en-AU" dirty="0" smtClean="0"/>
              <a:t>This may include redundant systems for the two sets of criteria: evaporative cooler for dry weather and dehumidification for monsoons.</a:t>
            </a:r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Internal fan coil unit selections would not be influenced by outdoor extremes.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Desktop study of single story demountable classrooms</a:t>
            </a:r>
            <a:endParaRPr lang="en-AU" dirty="0"/>
          </a:p>
        </p:txBody>
      </p:sp>
      <p:pic>
        <p:nvPicPr>
          <p:cNvPr id="4" name="Content Placeholder 3" descr="aus-classroom-header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6375" y="2910681"/>
            <a:ext cx="6191250" cy="1905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4760" cy="3370386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ATCO 158 m²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twin classrooms with veranda</a:t>
            </a:r>
            <a:br>
              <a:rPr lang="en-AU" dirty="0" smtClean="0"/>
            </a:br>
            <a:r>
              <a:rPr lang="en-AU" dirty="0" smtClean="0"/>
              <a:t>metal clad with R1.5 insulation</a:t>
            </a:r>
            <a:endParaRPr lang="en-AU" dirty="0"/>
          </a:p>
        </p:txBody>
      </p:sp>
      <p:pic>
        <p:nvPicPr>
          <p:cNvPr id="4" name="Content Placeholder 3" descr="ATCO_2x12-Classroom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25058" y="0"/>
            <a:ext cx="5118942" cy="685053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ACDB Design DB</a:t>
            </a:r>
            <a:endParaRPr lang="en-AU" dirty="0"/>
          </a:p>
        </p:txBody>
      </p:sp>
      <p:pic>
        <p:nvPicPr>
          <p:cNvPr id="4" name="Content Placeholder 3" descr="DryDesignDa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0571" y="1863181"/>
            <a:ext cx="5342858" cy="4000000"/>
          </a:xfrm>
        </p:spPr>
      </p:pic>
      <p:sp>
        <p:nvSpPr>
          <p:cNvPr id="5" name="TextBox 4"/>
          <p:cNvSpPr txBox="1"/>
          <p:nvPr/>
        </p:nvSpPr>
        <p:spPr>
          <a:xfrm>
            <a:off x="2411760" y="5733256"/>
            <a:ext cx="3823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/>
              <a:t>Jan Feb Mar Apr May Jun Jul Aug Sep Oct Nov Dec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1610" y="2060848"/>
            <a:ext cx="801951" cy="349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AU" sz="1300" dirty="0" smtClean="0"/>
              <a:t>Midnight</a:t>
            </a:r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9 PM</a:t>
            </a:r>
            <a:endParaRPr lang="en-AU" sz="1300" dirty="0"/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6 PM</a:t>
            </a:r>
            <a:endParaRPr lang="en-AU" sz="1300" dirty="0"/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3 PM</a:t>
            </a:r>
          </a:p>
          <a:p>
            <a:pPr algn="r"/>
            <a:endParaRPr lang="en-AU" sz="1300" dirty="0"/>
          </a:p>
          <a:p>
            <a:pPr algn="r"/>
            <a:r>
              <a:rPr lang="en-AU" sz="1300" dirty="0" smtClean="0"/>
              <a:t>Noon</a:t>
            </a:r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9 AM</a:t>
            </a:r>
            <a:endParaRPr lang="en-AU" sz="1300" dirty="0"/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6 AM</a:t>
            </a:r>
            <a:endParaRPr lang="en-AU" sz="1300" dirty="0"/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3 AM</a:t>
            </a:r>
          </a:p>
          <a:p>
            <a:pPr algn="r"/>
            <a:endParaRPr lang="en-AU" sz="1300" dirty="0"/>
          </a:p>
          <a:p>
            <a:pPr algn="r"/>
            <a:r>
              <a:rPr lang="en-AU" sz="1300" dirty="0" smtClean="0"/>
              <a:t>Midnight</a:t>
            </a:r>
            <a:endParaRPr lang="en-AU" sz="13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ACDB Design WB</a:t>
            </a:r>
            <a:endParaRPr lang="en-AU" dirty="0"/>
          </a:p>
        </p:txBody>
      </p:sp>
      <p:pic>
        <p:nvPicPr>
          <p:cNvPr id="4" name="Content Placeholder 3" descr="WetDesignDa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0571" y="1863181"/>
            <a:ext cx="5342858" cy="4000000"/>
          </a:xfrm>
        </p:spPr>
      </p:pic>
      <p:sp>
        <p:nvSpPr>
          <p:cNvPr id="5" name="TextBox 4"/>
          <p:cNvSpPr txBox="1"/>
          <p:nvPr/>
        </p:nvSpPr>
        <p:spPr>
          <a:xfrm>
            <a:off x="2411760" y="5733256"/>
            <a:ext cx="3823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/>
              <a:t>Jan Feb Mar Apr May Jun Jul Aug Sep Oct Nov Dec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1610" y="2060848"/>
            <a:ext cx="801951" cy="349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AU" sz="1300" dirty="0" smtClean="0"/>
              <a:t>Midnight</a:t>
            </a:r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9 PM</a:t>
            </a:r>
            <a:endParaRPr lang="en-AU" sz="1300" dirty="0"/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6 PM</a:t>
            </a:r>
            <a:endParaRPr lang="en-AU" sz="1300" dirty="0"/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3 PM</a:t>
            </a:r>
          </a:p>
          <a:p>
            <a:pPr algn="r"/>
            <a:endParaRPr lang="en-AU" sz="1300" dirty="0"/>
          </a:p>
          <a:p>
            <a:pPr algn="r"/>
            <a:r>
              <a:rPr lang="en-AU" sz="1300" dirty="0" smtClean="0"/>
              <a:t>Noon</a:t>
            </a:r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9 AM</a:t>
            </a:r>
            <a:endParaRPr lang="en-AU" sz="1300" dirty="0"/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6 AM</a:t>
            </a:r>
            <a:endParaRPr lang="en-AU" sz="1300" dirty="0"/>
          </a:p>
          <a:p>
            <a:pPr algn="r"/>
            <a:endParaRPr lang="en-AU" sz="1300" dirty="0" smtClean="0"/>
          </a:p>
          <a:p>
            <a:pPr algn="r"/>
            <a:r>
              <a:rPr lang="en-AU" sz="1300" dirty="0" smtClean="0"/>
              <a:t>3 AM</a:t>
            </a:r>
          </a:p>
          <a:p>
            <a:pPr algn="r"/>
            <a:endParaRPr lang="en-AU" sz="1300" dirty="0"/>
          </a:p>
          <a:p>
            <a:pPr algn="r"/>
            <a:r>
              <a:rPr lang="en-AU" sz="1300" dirty="0" smtClean="0"/>
              <a:t>Midnight</a:t>
            </a:r>
            <a:endParaRPr lang="en-AU" sz="1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Results of CAMEL load estimates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CAMEL standard COMFORT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Concurrent</a:t>
                      </a:r>
                    </a:p>
                    <a:p>
                      <a:r>
                        <a:rPr lang="en-AU" dirty="0" smtClean="0"/>
                        <a:t>WB and DB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CAMEL standard CRITICAL 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24 hr</a:t>
                      </a:r>
                      <a:r>
                        <a:rPr lang="en-AU" baseline="0" dirty="0" smtClean="0"/>
                        <a:t> 0.25%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ACDB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“Dry Summer”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Design DB with mean </a:t>
                      </a:r>
                      <a:r>
                        <a:rPr lang="en-AU" dirty="0" err="1" smtClean="0"/>
                        <a:t>coincid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WB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ACDB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“Wet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Summer”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Design WB with  mean </a:t>
                      </a:r>
                      <a:r>
                        <a:rPr lang="en-AU" dirty="0" err="1" smtClean="0"/>
                        <a:t>coincid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ACDB</a:t>
                      </a:r>
                      <a:r>
                        <a:rPr lang="en-AU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aseline="0" dirty="0" smtClean="0"/>
                        <a:t>“moderately critical”</a:t>
                      </a:r>
                    </a:p>
                    <a:p>
                      <a:endParaRPr lang="en-AU" baseline="0" dirty="0" smtClean="0"/>
                    </a:p>
                    <a:p>
                      <a:r>
                        <a:rPr lang="en-AU" baseline="0" dirty="0" smtClean="0"/>
                        <a:t>concurrent  design DB &amp; design WB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kW GTH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27.6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32.7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25.3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29.9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28.9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L/s supply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mtClean="0"/>
                        <a:t>1498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1729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1494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1289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1544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peak</a:t>
                      </a:r>
                      <a:r>
                        <a:rPr lang="en-AU" baseline="0" dirty="0" smtClean="0"/>
                        <a:t> time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mtClean="0"/>
                        <a:t>3</a:t>
                      </a:r>
                      <a:r>
                        <a:rPr lang="en-AU" baseline="0" smtClean="0"/>
                        <a:t> PM January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3 PM</a:t>
                      </a:r>
                      <a:r>
                        <a:rPr lang="en-AU" baseline="0" dirty="0" smtClean="0"/>
                        <a:t> January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 PM January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 PM January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4PM January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On-coil</a:t>
                      </a:r>
                      <a:r>
                        <a:rPr lang="en-AU" baseline="0" dirty="0" smtClean="0"/>
                        <a:t> DB/WB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mtClean="0"/>
                        <a:t>26.8/18.0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27.4/18.3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27.0/17.0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26.3/18.1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24.9/26.9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Off-coil DB/WB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13.5/12.3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13.8/12.5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13.1/11.6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13.1/12.0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13.6/12.4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CAMEL standard COMFORT</a:t>
            </a:r>
            <a:br>
              <a:rPr lang="en-AU" dirty="0" smtClean="0"/>
            </a:br>
            <a:r>
              <a:rPr lang="en-AU" dirty="0" smtClean="0"/>
              <a:t>Concurrent WB and DB</a:t>
            </a:r>
            <a:endParaRPr lang="en-AU" dirty="0"/>
          </a:p>
        </p:txBody>
      </p:sp>
      <p:pic>
        <p:nvPicPr>
          <p:cNvPr id="4" name="Content Placeholder 3" descr="CAMEL_TU_COMFORT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1509"/>
            <a:ext cx="8229600" cy="438334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CAMEL standard CRITICAL</a:t>
            </a:r>
            <a:br>
              <a:rPr lang="en-AU" dirty="0" smtClean="0"/>
            </a:br>
            <a:r>
              <a:rPr lang="en-AU" dirty="0" smtClean="0"/>
              <a:t>24 hours 0.25 %</a:t>
            </a:r>
            <a:endParaRPr lang="en-AU" dirty="0"/>
          </a:p>
        </p:txBody>
      </p:sp>
      <p:pic>
        <p:nvPicPr>
          <p:cNvPr id="4" name="Content Placeholder 3" descr="CAMEL_TU_CRITICAL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1509"/>
            <a:ext cx="8229600" cy="438334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ACDB “Dry Summer” </a:t>
            </a:r>
            <a:br>
              <a:rPr lang="en-AU" dirty="0" smtClean="0"/>
            </a:br>
            <a:r>
              <a:rPr lang="en-AU" dirty="0" smtClean="0"/>
              <a:t>Design DB with mean coincident WB</a:t>
            </a:r>
            <a:endParaRPr lang="en-AU" dirty="0"/>
          </a:p>
        </p:txBody>
      </p:sp>
      <p:pic>
        <p:nvPicPr>
          <p:cNvPr id="4" name="Content Placeholder 3" descr="TU_60_DB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1509"/>
            <a:ext cx="8229600" cy="438334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485</Words>
  <Application>Microsoft Office PowerPoint</Application>
  <PresentationFormat>On-screen Show (4:3)</PresentationFormat>
  <Paragraphs>158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ACDB CAMEL FILES</vt:lpstr>
      <vt:lpstr>Desktop study of single story demountable classrooms</vt:lpstr>
      <vt:lpstr>ATCO 158 m² twin classrooms with veranda metal clad with R1.5 insulation</vt:lpstr>
      <vt:lpstr>ACDB Design DB</vt:lpstr>
      <vt:lpstr>ACDB Design WB</vt:lpstr>
      <vt:lpstr>Results of CAMEL load estimates</vt:lpstr>
      <vt:lpstr>CAMEL standard COMFORT Concurrent WB and DB</vt:lpstr>
      <vt:lpstr>CAMEL standard CRITICAL 24 hours 0.25 %</vt:lpstr>
      <vt:lpstr>ACDB “Dry Summer”  Design DB with mean coincident WB</vt:lpstr>
      <vt:lpstr>ACDB “Wet Summer”  Design WB with mean coincident DB</vt:lpstr>
      <vt:lpstr>ACDB  “moderately critical” concurrent  design DB &amp; design WB</vt:lpstr>
      <vt:lpstr> HVAC equipment specification relative to CAMEL Standard Comfort</vt:lpstr>
      <vt:lpstr>Synthesis of Tullamarine desktop study</vt:lpstr>
      <vt:lpstr>Design for both wet and dry with outdoor-air preconditioning unit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ACDB CAMEL FILES</dc:title>
  <dc:creator>Toshiba</dc:creator>
  <cp:lastModifiedBy>Toshiba</cp:lastModifiedBy>
  <cp:revision>14</cp:revision>
  <dcterms:created xsi:type="dcterms:W3CDTF">2013-05-08T09:00:32Z</dcterms:created>
  <dcterms:modified xsi:type="dcterms:W3CDTF">2013-05-14T23:46:56Z</dcterms:modified>
</cp:coreProperties>
</file>